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Unrealized %</c:v>
                </c:pt>
              </c:strCache>
            </c:strRef>
          </c:tx>
          <c:spPr>
            <a:solidFill>
              <a:srgbClr val="34E0FF"/>
            </a:solidFill>
          </c:spPr>
          <c:cat>
            <c:strRef>
              <c:f>Sheet1!$A$2:$A$5</c:f>
              <c:strCache>
                <c:ptCount val="4"/>
                <c:pt idx="0">
                  <c:v>GE</c:v>
                </c:pt>
                <c:pt idx="1">
                  <c:v>ABBV</c:v>
                </c:pt>
                <c:pt idx="2">
                  <c:v>MRK</c:v>
                </c:pt>
                <c:pt idx="3">
                  <c:v>SPY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0.5</c:v>
                </c:pt>
                <c:pt idx="1">
                  <c:v>0.46</c:v>
                </c:pt>
                <c:pt idx="2">
                  <c:v>0.38</c:v>
                </c:pt>
                <c:pt idx="3">
                  <c:v>0.08</c:v>
                </c:pt>
              </c:numCache>
            </c:numRef>
          </c:val>
        </c:ser>
        <c:gapWidth val="6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>
                <a:solidFill>
                  <a:srgbClr val="EAF2FF"/>
                </a:solidFill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1800">
                <a:solidFill>
                  <a:srgbClr val="EAF2FF"/>
                </a:solidFill>
              </a:defRPr>
            </a:pPr>
          </a:p>
        </c:txPr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D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011680"/>
            <a:ext cx="12191695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0000" b="1">
                <a:solidFill>
                  <a:srgbClr val="34E0FF"/>
                </a:solidFill>
                <a:latin typeface="Arial"/>
              </a:rPr>
              <a:t>oshal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474720"/>
            <a:ext cx="12191695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2800" b="1">
                <a:solidFill>
                  <a:srgbClr val="EAF2FF"/>
                </a:solidFill>
                <a:latin typeface="Arial"/>
              </a:rPr>
              <a:t>DAILY TRADING REPORT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4206240"/>
            <a:ext cx="12191695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2000" b="1">
                <a:solidFill>
                  <a:srgbClr val="8AA0C8"/>
                </a:solidFill>
                <a:latin typeface="Arial"/>
              </a:rPr>
              <a:t>June 30, 2026   ·   paper desk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D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4E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4572000" cy="502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>
                <a:solidFill>
                  <a:srgbClr val="34E0FF"/>
                </a:solidFill>
                <a:latin typeface="Arial"/>
              </a:rPr>
              <a:t>oshal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3120" y="384048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8AA0C8"/>
                </a:solidFill>
                <a:latin typeface="Arial"/>
              </a:rPr>
              <a:t>YESTERDAY'S RESULTS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384048"/>
            <a:ext cx="34747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300" b="1">
                <a:solidFill>
                  <a:srgbClr val="8AA0C8"/>
                </a:solidFill>
                <a:latin typeface="Arial"/>
              </a:rPr>
              <a:t>June 30,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188720"/>
            <a:ext cx="10972800" cy="1645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000" b="1">
                <a:solidFill>
                  <a:srgbClr val="FF5D6C"/>
                </a:solidFill>
                <a:latin typeface="Arial"/>
              </a:rPr>
              <a:t>-$174.50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834640"/>
            <a:ext cx="8229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200" b="1">
                <a:solidFill>
                  <a:srgbClr val="8AA0C8"/>
                </a:solidFill>
                <a:latin typeface="Arial"/>
              </a:rPr>
              <a:t>Net day P/L   ·   -0.17%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02336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8AA0C8"/>
                </a:solidFill>
                <a:latin typeface="Arial"/>
              </a:rPr>
              <a:t>ACCOUNT EQUITY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389120"/>
            <a:ext cx="3657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600" b="1">
                <a:solidFill>
                  <a:srgbClr val="EAF2FF"/>
                </a:solidFill>
                <a:latin typeface="Arial"/>
              </a:rPr>
              <a:t>$102,140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89120" y="4023360"/>
            <a:ext cx="3657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8AA0C8"/>
                </a:solidFill>
                <a:latin typeface="Arial"/>
              </a:rPr>
              <a:t>OPEN UNREALIZED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89120" y="4389120"/>
            <a:ext cx="3657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600" b="1">
                <a:solidFill>
                  <a:srgbClr val="27E08A"/>
                </a:solidFill>
                <a:latin typeface="Arial"/>
              </a:rPr>
              <a:t>+$18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0" y="4023360"/>
            <a:ext cx="34747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8AA0C8"/>
                </a:solidFill>
                <a:latin typeface="Arial"/>
              </a:rPr>
              <a:t>FILLS / POSITIONS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0" y="4389120"/>
            <a:ext cx="347472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600" b="1">
                <a:solidFill>
                  <a:srgbClr val="34E0FF"/>
                </a:solidFill>
                <a:latin typeface="Arial"/>
              </a:rPr>
              <a:t>36  /  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D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4E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4572000" cy="502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>
                <a:solidFill>
                  <a:srgbClr val="34E0FF"/>
                </a:solidFill>
                <a:latin typeface="Arial"/>
              </a:rPr>
              <a:t>oshal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3120" y="384048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8AA0C8"/>
                </a:solidFill>
                <a:latin typeface="Arial"/>
              </a:rPr>
              <a:t>TOP OPEN WINNERS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384048"/>
            <a:ext cx="34747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300" b="1">
                <a:solidFill>
                  <a:srgbClr val="8AA0C8"/>
                </a:solidFill>
                <a:latin typeface="Arial"/>
              </a:rPr>
              <a:t>June 30,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097280"/>
            <a:ext cx="10058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>
                <a:solidFill>
                  <a:srgbClr val="EAF2FF"/>
                </a:solidFill>
                <a:latin typeface="Arial"/>
              </a:rPr>
              <a:t>Unrealized gains leading the book</a:t>
            </a:r>
          </a:p>
        </p:txBody>
      </p:sp>
      <p:graphicFrame>
        <p:nvGraphicFramePr>
          <p:cNvPr id="7" name="Chart 6"/>
          <p:cNvGraphicFramePr>
            <a:graphicFrameLocks noGrp="1"/>
          </p:cNvGraphicFramePr>
          <p:nvPr/>
        </p:nvGraphicFramePr>
        <p:xfrm>
          <a:off x="548640" y="2194560"/>
          <a:ext cx="10972800" cy="402336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D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4E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4572000" cy="502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>
                <a:solidFill>
                  <a:srgbClr val="34E0FF"/>
                </a:solidFill>
                <a:latin typeface="Arial"/>
              </a:rPr>
              <a:t>oshal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3120" y="384048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8AA0C8"/>
                </a:solidFill>
                <a:latin typeface="Arial"/>
              </a:rPr>
              <a:t>SINCE INCEPTION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384048"/>
            <a:ext cx="34747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300" b="1">
                <a:solidFill>
                  <a:srgbClr val="8AA0C8"/>
                </a:solidFill>
                <a:latin typeface="Arial"/>
              </a:rPr>
              <a:t>June 30,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280160"/>
            <a:ext cx="10972800" cy="1645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9600" b="1">
                <a:solidFill>
                  <a:srgbClr val="27E08A"/>
                </a:solidFill>
                <a:latin typeface="Arial"/>
              </a:rPr>
              <a:t>+2.14%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10896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200" b="1">
                <a:solidFill>
                  <a:srgbClr val="8AA0C8"/>
                </a:solidFill>
                <a:latin typeface="Arial"/>
              </a:rPr>
              <a:t>Total return  ·  +$2,140 over 6 trading days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20624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8AA0C8"/>
                </a:solidFill>
                <a:latin typeface="Arial"/>
              </a:rPr>
              <a:t>STARTING EQUITY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572000"/>
            <a:ext cx="45720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400" b="1">
                <a:solidFill>
                  <a:srgbClr val="EAF2FF"/>
                </a:solidFill>
                <a:latin typeface="Arial"/>
              </a:rPr>
              <a:t>$100,000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0" y="420624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8AA0C8"/>
                </a:solidFill>
                <a:latin typeface="Arial"/>
              </a:rPr>
              <a:t>EQUITY AT REPORT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4572000"/>
            <a:ext cx="45720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400" b="1">
                <a:solidFill>
                  <a:srgbClr val="34E0FF"/>
                </a:solidFill>
                <a:latin typeface="Arial"/>
              </a:rPr>
              <a:t>$102,140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D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4E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4572000" cy="502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>
                <a:solidFill>
                  <a:srgbClr val="34E0FF"/>
                </a:solidFill>
                <a:latin typeface="Arial"/>
              </a:rPr>
              <a:t>oshal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3120" y="384048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8AA0C8"/>
                </a:solidFill>
                <a:latin typeface="Arial"/>
              </a:rPr>
              <a:t>WHY THE TRIGGERS FIRED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384048"/>
            <a:ext cx="34747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300" b="1">
                <a:solidFill>
                  <a:srgbClr val="8AA0C8"/>
                </a:solidFill>
                <a:latin typeface="Arial"/>
              </a:rPr>
              <a:t>June 30,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09728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200" b="1">
                <a:solidFill>
                  <a:srgbClr val="34E0FF"/>
                </a:solidFill>
                <a:latin typeface="Arial"/>
              </a:rPr>
              <a:t>135 decisions  ·  20 buys / 29 sells / 86 holds  ·  avg confidence 0.83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194560"/>
            <a:ext cx="6400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400" b="1">
                <a:solidFill>
                  <a:srgbClr val="EAF2FF"/>
                </a:solidFill>
                <a:latin typeface="Arial"/>
              </a:rPr>
              <a:t>signal-driven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79" y="2194560"/>
            <a:ext cx="40233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8AA0C8"/>
                </a:solidFill>
                <a:latin typeface="Arial"/>
              </a:rPr>
              <a:t>100 decisions   conf 0.78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798064"/>
            <a:ext cx="6400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400" b="1">
                <a:solidFill>
                  <a:srgbClr val="EAF2FF"/>
                </a:solidFill>
                <a:latin typeface="Arial"/>
              </a:rPr>
              <a:t>rotation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79" y="2798064"/>
            <a:ext cx="40233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8AA0C8"/>
                </a:solidFill>
                <a:latin typeface="Arial"/>
              </a:rPr>
              <a:t>29 decisions   conf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401568"/>
            <a:ext cx="6400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400" b="1">
                <a:solidFill>
                  <a:srgbClr val="EAF2FF"/>
                </a:solidFill>
                <a:latin typeface="Arial"/>
              </a:rPr>
              <a:t>beta-core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98079" y="3401568"/>
            <a:ext cx="40233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8AA0C8"/>
                </a:solidFill>
                <a:latin typeface="Arial"/>
              </a:rPr>
              <a:t>5 decisions   conf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005072"/>
            <a:ext cx="6400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400" b="1">
                <a:solidFill>
                  <a:srgbClr val="EAF2FF"/>
                </a:solidFill>
                <a:latin typeface="Arial"/>
              </a:rPr>
              <a:t>take profit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8079" y="4005072"/>
            <a:ext cx="40233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8AA0C8"/>
                </a:solidFill>
                <a:latin typeface="Arial"/>
              </a:rPr>
              <a:t>1 decisions   conf 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D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4E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4572000" cy="502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>
                <a:solidFill>
                  <a:srgbClr val="34E0FF"/>
                </a:solidFill>
                <a:latin typeface="Arial"/>
              </a:rPr>
              <a:t>oshal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3120" y="384048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8AA0C8"/>
                </a:solidFill>
                <a:latin typeface="Arial"/>
              </a:rPr>
              <a:t>NOTABLE TRADES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384048"/>
            <a:ext cx="34747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300" b="1">
                <a:solidFill>
                  <a:srgbClr val="8AA0C8"/>
                </a:solidFill>
                <a:latin typeface="Arial"/>
              </a:rPr>
              <a:t>June 30,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0972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>
                <a:solidFill>
                  <a:srgbClr val="EAF2FF"/>
                </a:solidFill>
                <a:latin typeface="Arial"/>
              </a:rPr>
              <a:t>Largest realized exits and why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03120"/>
            <a:ext cx="201168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>
                <a:solidFill>
                  <a:srgbClr val="8AA0C8"/>
                </a:solidFill>
                <a:latin typeface="Arial"/>
              </a:rPr>
              <a:t>SYMBOL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51760" y="2103120"/>
            <a:ext cx="14630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>
                <a:solidFill>
                  <a:srgbClr val="8AA0C8"/>
                </a:solidFill>
                <a:latin typeface="Arial"/>
              </a:rPr>
              <a:t>P&amp;L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10312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>
                <a:solidFill>
                  <a:srgbClr val="8AA0C8"/>
                </a:solidFill>
                <a:latin typeface="Arial"/>
              </a:rPr>
              <a:t>REASON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560320"/>
            <a:ext cx="20116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EAF2FF"/>
                </a:solidFill>
                <a:latin typeface="Arial"/>
              </a:rPr>
              <a:t>VRTX sell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51760" y="2560320"/>
            <a:ext cx="16459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27E08A"/>
                </a:solidFill>
                <a:latin typeface="Arial"/>
              </a:rPr>
              <a:t>+$186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97680" y="2560320"/>
            <a:ext cx="7498079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>
                <a:solidFill>
                  <a:srgbClr val="8AA0C8"/>
                </a:solidFill>
                <a:latin typeface="Arial"/>
              </a:rPr>
              <a:t>Gravity rotation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090672"/>
            <a:ext cx="20116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EAF2FF"/>
                </a:solidFill>
                <a:latin typeface="Arial"/>
              </a:rPr>
              <a:t>V sell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51760" y="3090672"/>
            <a:ext cx="16459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27E08A"/>
                </a:solidFill>
                <a:latin typeface="Arial"/>
              </a:rPr>
              <a:t>+$121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3090672"/>
            <a:ext cx="7498079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>
                <a:solidFill>
                  <a:srgbClr val="8AA0C8"/>
                </a:solidFill>
                <a:latin typeface="Arial"/>
              </a:rPr>
              <a:t>Gravity rotation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3621024"/>
            <a:ext cx="20116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EAF2FF"/>
                </a:solidFill>
                <a:latin typeface="Arial"/>
              </a:rPr>
              <a:t>USB sell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51760" y="3621024"/>
            <a:ext cx="16459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27E08A"/>
                </a:solidFill>
                <a:latin typeface="Arial"/>
              </a:rPr>
              <a:t>+$96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3621024"/>
            <a:ext cx="7498079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>
                <a:solidFill>
                  <a:srgbClr val="8AA0C8"/>
                </a:solidFill>
                <a:latin typeface="Arial"/>
              </a:rPr>
              <a:t>Gravity rotation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4151376"/>
            <a:ext cx="20116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EAF2FF"/>
                </a:solidFill>
                <a:latin typeface="Arial"/>
              </a:rPr>
              <a:t>VLO sell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51760" y="4151376"/>
            <a:ext cx="16459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27E08A"/>
                </a:solidFill>
                <a:latin typeface="Arial"/>
              </a:rPr>
              <a:t>+$92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97680" y="4151376"/>
            <a:ext cx="7498079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>
                <a:solidFill>
                  <a:srgbClr val="8AA0C8"/>
                </a:solidFill>
                <a:latin typeface="Arial"/>
              </a:rPr>
              <a:t>Gravity rotation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4681728"/>
            <a:ext cx="20116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EAF2FF"/>
                </a:solidFill>
                <a:latin typeface="Arial"/>
              </a:rPr>
              <a:t>CB sell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51760" y="4681728"/>
            <a:ext cx="16459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27E08A"/>
                </a:solidFill>
                <a:latin typeface="Arial"/>
              </a:rPr>
              <a:t>+$87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97680" y="4681728"/>
            <a:ext cx="7498079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>
                <a:solidFill>
                  <a:srgbClr val="8AA0C8"/>
                </a:solidFill>
                <a:latin typeface="Arial"/>
              </a:rPr>
              <a:t>Gravity rotation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" y="5212080"/>
            <a:ext cx="20116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EAF2FF"/>
                </a:solidFill>
                <a:latin typeface="Arial"/>
              </a:rPr>
              <a:t>C sell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51760" y="5212080"/>
            <a:ext cx="16459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FF5D6C"/>
                </a:solidFill>
                <a:latin typeface="Arial"/>
              </a:rPr>
              <a:t>-$71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97680" y="5212080"/>
            <a:ext cx="7498079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>
                <a:solidFill>
                  <a:srgbClr val="8AA0C8"/>
                </a:solidFill>
                <a:latin typeface="Arial"/>
              </a:rPr>
              <a:t>Donchian exit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0080" y="5742432"/>
            <a:ext cx="20116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EAF2FF"/>
                </a:solidFill>
                <a:latin typeface="Arial"/>
              </a:rPr>
              <a:t>CVS sell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51760" y="5742432"/>
            <a:ext cx="16459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27E08A"/>
                </a:solidFill>
                <a:latin typeface="Arial"/>
              </a:rPr>
              <a:t>+$58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297680" y="5742432"/>
            <a:ext cx="7498079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>
                <a:solidFill>
                  <a:srgbClr val="8AA0C8"/>
                </a:solidFill>
                <a:latin typeface="Arial"/>
              </a:rPr>
              <a:t>Gravity rotation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D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4E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4572000" cy="502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>
                <a:solidFill>
                  <a:srgbClr val="34E0FF"/>
                </a:solidFill>
                <a:latin typeface="Arial"/>
              </a:rPr>
              <a:t>oshal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3120" y="384048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8AA0C8"/>
                </a:solidFill>
                <a:latin typeface="Arial"/>
              </a:rPr>
              <a:t>MARKET SENTIMENT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384048"/>
            <a:ext cx="34747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300" b="1">
                <a:solidFill>
                  <a:srgbClr val="8AA0C8"/>
                </a:solidFill>
                <a:latin typeface="Arial"/>
              </a:rPr>
              <a:t>June 30,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400" b="1">
                <a:solidFill>
                  <a:srgbClr val="34E0FF"/>
                </a:solidFill>
                <a:latin typeface="Arial"/>
              </a:rPr>
              <a:t>186 market signals tracked — most active names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920240"/>
            <a:ext cx="109728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>
                <a:solidFill>
                  <a:srgbClr val="EAF2FF"/>
                </a:solidFill>
                <a:latin typeface="Arial"/>
              </a:rPr>
              <a:t>GOOGL (17)   AMZN (13)   AAPL (13)   MU (12)   NVDA (9)   AMD (7)   COF (7)   MSFT (6)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0175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8AA0C8"/>
                </a:solidFill>
                <a:latin typeface="Arial"/>
              </a:rPr>
              <a:t>•  $100 Invested In NVIDIA 20 Years Ago Would Be Worth This Much Today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493008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8AA0C8"/>
                </a:solidFill>
                <a:latin typeface="Arial"/>
              </a:rPr>
              <a:t>•  'Visa, Stripe Among Firms Joining Forces on Mainstream Stablecoin' - Bloomberg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968496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8AA0C8"/>
                </a:solidFill>
                <a:latin typeface="Arial"/>
              </a:rPr>
              <a:t>•  10 Information Technology Stocks Whale Activity In Today’s Session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443983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8AA0C8"/>
                </a:solidFill>
                <a:latin typeface="Arial"/>
              </a:rPr>
              <a:t>•  ACCC Takes Amazon AU To Court Over Alleged Unfair Prime Contract Terms And Prime Video Ads In Au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919471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>
                <a:solidFill>
                  <a:srgbClr val="8AA0C8"/>
                </a:solidFill>
                <a:latin typeface="Arial"/>
              </a:rPr>
              <a:t>•  AI Chips Power Wall Street Higher, Dow Eyes Records: Stock Market Today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D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4E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4572000" cy="502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>
                <a:solidFill>
                  <a:srgbClr val="34E0FF"/>
                </a:solidFill>
                <a:latin typeface="Arial"/>
              </a:rPr>
              <a:t>oshal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3120" y="384048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8AA0C8"/>
                </a:solidFill>
                <a:latin typeface="Arial"/>
              </a:rPr>
              <a:t>OPTIMIZATIONS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384048"/>
            <a:ext cx="34747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300" b="1">
                <a:solidFill>
                  <a:srgbClr val="8AA0C8"/>
                </a:solidFill>
                <a:latin typeface="Arial"/>
              </a:rPr>
              <a:t>June 30,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377440"/>
            <a:ext cx="109728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400" b="1">
                <a:solidFill>
                  <a:srgbClr val="8AA0C8"/>
                </a:solidFill>
                <a:latin typeface="Arial"/>
              </a:rPr>
              <a:t>No parameter changes recommended this session.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56616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200" b="1">
                <a:solidFill>
                  <a:srgbClr val="8AA0C8"/>
                </a:solidFill>
                <a:latin typeface="Arial"/>
              </a:rPr>
              <a:t>The strategy held its current configuration.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D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34E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4572000" cy="502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>
                <a:solidFill>
                  <a:srgbClr val="34E0FF"/>
                </a:solidFill>
                <a:latin typeface="Arial"/>
              </a:rPr>
              <a:t>oshal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3120" y="384048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8AA0C8"/>
                </a:solidFill>
                <a:latin typeface="Arial"/>
              </a:rPr>
              <a:t>BOOK AT CLOSE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384048"/>
            <a:ext cx="34747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300" b="1">
                <a:solidFill>
                  <a:srgbClr val="8AA0C8"/>
                </a:solidFill>
                <a:latin typeface="Arial"/>
              </a:rPr>
              <a:t>June 30,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828800"/>
            <a:ext cx="548640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0" b="1">
                <a:solidFill>
                  <a:srgbClr val="34E0FF"/>
                </a:solidFill>
                <a:latin typeface="Arial"/>
              </a:rPr>
              <a:t>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023360"/>
            <a:ext cx="5486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>
                <a:solidFill>
                  <a:srgbClr val="8AA0C8"/>
                </a:solidFill>
                <a:latin typeface="Arial"/>
              </a:rPr>
              <a:t>OPEN POSITIONS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103120"/>
            <a:ext cx="5486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>
                <a:solidFill>
                  <a:srgbClr val="8AA0C8"/>
                </a:solidFill>
                <a:latin typeface="Arial"/>
              </a:rPr>
              <a:t>OPEN UNREALIZED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468880"/>
            <a:ext cx="54864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5000" b="1">
                <a:solidFill>
                  <a:srgbClr val="27E08A"/>
                </a:solidFill>
                <a:latin typeface="Arial"/>
              </a:rPr>
              <a:t>+$18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3749039"/>
            <a:ext cx="5486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>
                <a:solidFill>
                  <a:srgbClr val="8AA0C8"/>
                </a:solidFill>
                <a:latin typeface="Arial"/>
              </a:rPr>
              <a:t>LEADERS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4114800"/>
            <a:ext cx="54864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200" b="1">
                <a:solidFill>
                  <a:srgbClr val="EAF2FF"/>
                </a:solidFill>
                <a:latin typeface="Arial"/>
              </a:rPr>
              <a:t>GE   ABBV   MRK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