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438912"/>
            <a:ext cx="6400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50" b="1">
                <a:solidFill>
                  <a:srgbClr val="40D6BC"/>
                </a:solidFill>
                <a:latin typeface="Aptos"/>
              </a:rPr>
              <a:t>APPLIED AI CAPABILITY EVIDENCE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786384"/>
            <a:ext cx="8138160" cy="7498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400" b="1">
                <a:solidFill>
                  <a:srgbClr val="F5FAFC"/>
                </a:solidFill>
                <a:latin typeface="Aptos Display"/>
              </a:rPr>
              <a:t>Agent Workflow Controls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5216" y="1572768"/>
            <a:ext cx="758952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50" b="0">
                <a:solidFill>
                  <a:srgbClr val="AEC1D0"/>
                </a:solidFill>
                <a:latin typeface="Aptos"/>
              </a:rPr>
              <a:t>How ECSG keeps AI-assisted work scoped, reviewed, and useful for government technical delivery.</a:t>
            </a:r>
          </a:p>
        </p:txBody>
      </p:sp>
      <p:pic>
        <p:nvPicPr>
          <p:cNvPr id="5" name="Picture 4" descr="agent-workflow-control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68" y="2331720"/>
            <a:ext cx="10881360" cy="61207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66928" y="6446520"/>
            <a:ext cx="36576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80" b="1">
                <a:solidFill>
                  <a:srgbClr val="AEC1D0"/>
                </a:solidFill>
                <a:latin typeface="Aptos"/>
              </a:rPr>
              <a:t>Emerald Coast Systems Group, LLC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92840" y="6446520"/>
            <a:ext cx="32004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80" b="1">
                <a:solidFill>
                  <a:srgbClr val="AEC1D0"/>
                </a:solidFill>
                <a:latin typeface="Aptos"/>
              </a:rPr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438912"/>
            <a:ext cx="6400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50" b="1">
                <a:solidFill>
                  <a:srgbClr val="40D6BC"/>
                </a:solidFill>
                <a:latin typeface="Aptos"/>
              </a:rPr>
              <a:t>WHY IT MATTERS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786384"/>
            <a:ext cx="8138160" cy="7498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400" b="1">
                <a:solidFill>
                  <a:srgbClr val="F5FAFC"/>
                </a:solidFill>
                <a:latin typeface="Aptos Display"/>
              </a:rPr>
              <a:t>Controls beat demos without discipline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5216" y="1572768"/>
            <a:ext cx="758952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50" b="0">
                <a:solidFill>
                  <a:srgbClr val="AEC1D0"/>
                </a:solidFill>
                <a:latin typeface="Aptos"/>
              </a:rPr>
              <a:t>The point is not to show a flashy bot. The point is to show that ECSG can apply automation under engineering judgment.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58368" y="2487168"/>
            <a:ext cx="5074920" cy="1115568"/>
          </a:xfrm>
          <a:prstGeom prst="roundRect">
            <a:avLst/>
          </a:prstGeom>
          <a:solidFill>
            <a:srgbClr val="102F4C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96112" y="2651760"/>
            <a:ext cx="21945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F5FAFC"/>
                </a:solidFill>
                <a:latin typeface="Aptos"/>
              </a:rPr>
              <a:t>Bounded scope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6112" y="2971800"/>
            <a:ext cx="44805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80" b="0">
                <a:solidFill>
                  <a:srgbClr val="AEC1D0"/>
                </a:solidFill>
                <a:latin typeface="Aptos"/>
              </a:rPr>
              <a:t>Each workflow starts with mission need, constraints, artifacts, and acceptance criteria.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36207" y="2487168"/>
            <a:ext cx="5074920" cy="1115568"/>
          </a:xfrm>
          <a:prstGeom prst="roundRect">
            <a:avLst/>
          </a:prstGeom>
          <a:solidFill>
            <a:srgbClr val="102F4C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73951" y="2651760"/>
            <a:ext cx="21945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F5FAFC"/>
                </a:solidFill>
                <a:latin typeface="Aptos"/>
              </a:rPr>
              <a:t>Traceable work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73951" y="2971800"/>
            <a:ext cx="44805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80" b="0">
                <a:solidFill>
                  <a:srgbClr val="AEC1D0"/>
                </a:solidFill>
                <a:latin typeface="Aptos"/>
              </a:rPr>
              <a:t>Assumptions, handoffs, and intermediate outputs are preserved for review.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58368" y="3968496"/>
            <a:ext cx="5074920" cy="1115568"/>
          </a:xfrm>
          <a:prstGeom prst="roundRect">
            <a:avLst/>
          </a:prstGeom>
          <a:solidFill>
            <a:srgbClr val="102F4C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96112" y="4133087"/>
            <a:ext cx="21945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F5FAFC"/>
                </a:solidFill>
                <a:latin typeface="Aptos"/>
              </a:rPr>
              <a:t>Cost visibility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96112" y="4453128"/>
            <a:ext cx="44805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80" b="0">
                <a:solidFill>
                  <a:srgbClr val="AEC1D0"/>
                </a:solidFill>
                <a:latin typeface="Aptos"/>
              </a:rPr>
              <a:t>Token usage and provider choices can be compared before scaling a workflow.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36207" y="3968496"/>
            <a:ext cx="5074920" cy="1115568"/>
          </a:xfrm>
          <a:prstGeom prst="roundRect">
            <a:avLst/>
          </a:prstGeom>
          <a:solidFill>
            <a:srgbClr val="102F4C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73951" y="4133087"/>
            <a:ext cx="21945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F5FAFC"/>
                </a:solidFill>
                <a:latin typeface="Aptos"/>
              </a:rPr>
              <a:t>Senior review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73951" y="4453128"/>
            <a:ext cx="44805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80" b="0">
                <a:solidFill>
                  <a:srgbClr val="AEC1D0"/>
                </a:solidFill>
                <a:latin typeface="Aptos"/>
              </a:rPr>
              <a:t>No unmanaged AI output is represented as final technical work.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6928" y="6446520"/>
            <a:ext cx="36576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80" b="1">
                <a:solidFill>
                  <a:srgbClr val="AEC1D0"/>
                </a:solidFill>
                <a:latin typeface="Aptos"/>
              </a:rPr>
              <a:t>Emerald Coast Systems Group, LLC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292840" y="6446520"/>
            <a:ext cx="32004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80" b="1">
                <a:solidFill>
                  <a:srgbClr val="AEC1D0"/>
                </a:solidFill>
                <a:latin typeface="Aptos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438912"/>
            <a:ext cx="6400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50" b="1">
                <a:solidFill>
                  <a:srgbClr val="40D6BC"/>
                </a:solidFill>
                <a:latin typeface="Aptos"/>
              </a:rPr>
              <a:t>CONTROL PATH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786384"/>
            <a:ext cx="8138160" cy="7498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400" b="1">
                <a:solidFill>
                  <a:srgbClr val="F5FAFC"/>
                </a:solidFill>
                <a:latin typeface="Aptos Display"/>
              </a:rPr>
              <a:t>From intake to reviewed delivery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66928" y="2148840"/>
            <a:ext cx="1947672" cy="1883664"/>
          </a:xfrm>
          <a:prstGeom prst="roundRect">
            <a:avLst/>
          </a:prstGeom>
          <a:solidFill>
            <a:srgbClr val="102F4C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2395728"/>
            <a:ext cx="457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50" b="1">
                <a:solidFill>
                  <a:srgbClr val="40D6BC"/>
                </a:solidFill>
                <a:latin typeface="Aptos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2761488"/>
            <a:ext cx="141732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F5FAFC"/>
                </a:solidFill>
                <a:latin typeface="Aptos"/>
              </a:rPr>
              <a:t>Intake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172968"/>
            <a:ext cx="1444752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80" b="0">
                <a:solidFill>
                  <a:srgbClr val="AEC1D0"/>
                </a:solidFill>
                <a:latin typeface="Aptos"/>
              </a:rPr>
              <a:t>Need, constraints, artifacts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432304" y="2798064"/>
            <a:ext cx="502920" cy="256032"/>
          </a:xfrm>
          <a:prstGeom prst="rightArrow">
            <a:avLst/>
          </a:prstGeom>
          <a:solidFill>
            <a:srgbClr val="40D6BC"/>
          </a:solidFill>
          <a:ln>
            <a:solidFill>
              <a:srgbClr val="40D6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2871216" y="2148840"/>
            <a:ext cx="1947672" cy="1883664"/>
          </a:xfrm>
          <a:prstGeom prst="roundRect">
            <a:avLst/>
          </a:prstGeom>
          <a:solidFill>
            <a:srgbClr val="102F4C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054096" y="2395728"/>
            <a:ext cx="457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50" b="1">
                <a:solidFill>
                  <a:srgbClr val="40D6BC"/>
                </a:solidFill>
                <a:latin typeface="Aptos"/>
              </a:rP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54096" y="2761488"/>
            <a:ext cx="141732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F5FAFC"/>
                </a:solidFill>
                <a:latin typeface="Aptos"/>
              </a:rPr>
              <a:t>Routing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54096" y="3172968"/>
            <a:ext cx="1444752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80" b="0">
                <a:solidFill>
                  <a:srgbClr val="AEC1D0"/>
                </a:solidFill>
                <a:latin typeface="Aptos"/>
              </a:rPr>
              <a:t>Specialist workflow selected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736592" y="2798064"/>
            <a:ext cx="502920" cy="256032"/>
          </a:xfrm>
          <a:prstGeom prst="rightArrow">
            <a:avLst/>
          </a:prstGeom>
          <a:solidFill>
            <a:srgbClr val="40D6BC"/>
          </a:solidFill>
          <a:ln>
            <a:solidFill>
              <a:srgbClr val="40D6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5175504" y="2148840"/>
            <a:ext cx="1947672" cy="1883664"/>
          </a:xfrm>
          <a:prstGeom prst="roundRect">
            <a:avLst/>
          </a:prstGeom>
          <a:solidFill>
            <a:srgbClr val="102F4C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358384" y="2395728"/>
            <a:ext cx="457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50" b="1">
                <a:solidFill>
                  <a:srgbClr val="40D6BC"/>
                </a:solidFill>
                <a:latin typeface="Aptos"/>
              </a:rPr>
              <a:t>03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58384" y="2761488"/>
            <a:ext cx="141732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F5FAFC"/>
                </a:solidFill>
                <a:latin typeface="Aptos"/>
              </a:rPr>
              <a:t>Execution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58384" y="3172968"/>
            <a:ext cx="1444752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80" b="0">
                <a:solidFill>
                  <a:srgbClr val="AEC1D0"/>
                </a:solidFill>
                <a:latin typeface="Aptos"/>
              </a:rPr>
              <a:t>Draft output with assumptions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7040880" y="2798064"/>
            <a:ext cx="502920" cy="256032"/>
          </a:xfrm>
          <a:prstGeom prst="rightArrow">
            <a:avLst/>
          </a:prstGeom>
          <a:solidFill>
            <a:srgbClr val="40D6BC"/>
          </a:solidFill>
          <a:ln>
            <a:solidFill>
              <a:srgbClr val="40D6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7479792" y="2148840"/>
            <a:ext cx="1947672" cy="1883664"/>
          </a:xfrm>
          <a:prstGeom prst="roundRect">
            <a:avLst/>
          </a:prstGeom>
          <a:solidFill>
            <a:srgbClr val="312B1D"/>
          </a:solidFill>
          <a:ln w="12700">
            <a:solidFill>
              <a:srgbClr val="F0B44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662671" y="2395728"/>
            <a:ext cx="457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50" b="1">
                <a:solidFill>
                  <a:srgbClr val="F0B44D"/>
                </a:solidFill>
                <a:latin typeface="Aptos"/>
              </a:rPr>
              <a:t>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62671" y="2761488"/>
            <a:ext cx="141732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F5FAFC"/>
                </a:solidFill>
                <a:latin typeface="Aptos"/>
              </a:rPr>
              <a:t>Review gate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62671" y="3172968"/>
            <a:ext cx="1444752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80" b="0">
                <a:solidFill>
                  <a:srgbClr val="AEC1D0"/>
                </a:solidFill>
                <a:latin typeface="Aptos"/>
              </a:rPr>
              <a:t>Quality, risk, representation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9345167" y="2798064"/>
            <a:ext cx="502920" cy="256032"/>
          </a:xfrm>
          <a:prstGeom prst="rightArrow">
            <a:avLst/>
          </a:prstGeom>
          <a:solidFill>
            <a:srgbClr val="40D6BC"/>
          </a:solidFill>
          <a:ln>
            <a:solidFill>
              <a:srgbClr val="40D6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9784080" y="2148840"/>
            <a:ext cx="1947672" cy="1883664"/>
          </a:xfrm>
          <a:prstGeom prst="roundRect">
            <a:avLst/>
          </a:prstGeom>
          <a:solidFill>
            <a:srgbClr val="102F4C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966959" y="2395728"/>
            <a:ext cx="457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50" b="1">
                <a:solidFill>
                  <a:srgbClr val="40D6BC"/>
                </a:solidFill>
                <a:latin typeface="Aptos"/>
              </a:rPr>
              <a:t>05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966959" y="2761488"/>
            <a:ext cx="141732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F5FAFC"/>
                </a:solidFill>
                <a:latin typeface="Aptos"/>
              </a:rPr>
              <a:t>Delivery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966959" y="3172968"/>
            <a:ext cx="1444752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80" b="0">
                <a:solidFill>
                  <a:srgbClr val="AEC1D0"/>
                </a:solidFill>
                <a:latin typeface="Aptos"/>
              </a:rPr>
              <a:t>Reviewed artifact package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1248" y="4727448"/>
            <a:ext cx="10424160" cy="8046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700"/>
              </a:spcAft>
              <a:defRPr sz="1320">
                <a:solidFill>
                  <a:srgbClr val="F5FAFC"/>
                </a:solidFill>
                <a:latin typeface="Aptos"/>
              </a:defRPr>
            </a:pPr>
            <a:r>
              <a:t>Role discipline: defined responsibilities before automation starts.</a:t>
            </a:r>
          </a:p>
          <a:p>
            <a:pPr>
              <a:spcAft>
                <a:spcPts val="700"/>
              </a:spcAft>
              <a:defRPr sz="1320">
                <a:solidFill>
                  <a:srgbClr val="F5FAFC"/>
                </a:solidFill>
                <a:latin typeface="Aptos"/>
              </a:defRPr>
            </a:pPr>
            <a:r>
              <a:t>Quality gates: review before outputs move from draft to deliverable.</a:t>
            </a:r>
          </a:p>
          <a:p>
            <a:pPr>
              <a:spcAft>
                <a:spcPts val="700"/>
              </a:spcAft>
              <a:defRPr sz="1320">
                <a:solidFill>
                  <a:srgbClr val="F5FAFC"/>
                </a:solidFill>
                <a:latin typeface="Aptos"/>
              </a:defRPr>
            </a:pPr>
            <a:r>
              <a:t>Audit notes: assumptions and decisions remain visible to the team.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6928" y="6446520"/>
            <a:ext cx="36576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80" b="1">
                <a:solidFill>
                  <a:srgbClr val="AEC1D0"/>
                </a:solidFill>
                <a:latin typeface="Aptos"/>
              </a:rPr>
              <a:t>Emerald Coast Systems Group, LLC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292840" y="6446520"/>
            <a:ext cx="32004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80" b="1">
                <a:solidFill>
                  <a:srgbClr val="AEC1D0"/>
                </a:solidFill>
                <a:latin typeface="Aptos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438912"/>
            <a:ext cx="6400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50" b="1">
                <a:solidFill>
                  <a:srgbClr val="40D6BC"/>
                </a:solidFill>
                <a:latin typeface="Aptos"/>
              </a:rPr>
              <a:t>DEMONSTRABLE PROOF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786384"/>
            <a:ext cx="8138160" cy="7498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400" b="1">
                <a:solidFill>
                  <a:srgbClr val="F5FAFC"/>
                </a:solidFill>
                <a:latin typeface="Aptos Display"/>
              </a:rPr>
              <a:t>Working prototypes that show the pattern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5216" y="1572768"/>
            <a:ext cx="758952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50" b="0">
                <a:solidFill>
                  <a:srgbClr val="AEC1D0"/>
                </a:solidFill>
                <a:latin typeface="Aptos"/>
              </a:rPr>
              <a:t>These are inspection points for technical conversations, not claims of federal production deployment.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58368" y="2249424"/>
            <a:ext cx="5065776" cy="1024128"/>
          </a:xfrm>
          <a:prstGeom prst="roundRect">
            <a:avLst/>
          </a:prstGeom>
          <a:solidFill>
            <a:srgbClr val="102F4C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77824" y="2414016"/>
            <a:ext cx="29260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5FAFC"/>
                </a:solidFill>
                <a:latin typeface="Aptos"/>
              </a:rPr>
              <a:t>Voice intake workflow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7824" y="2724912"/>
            <a:ext cx="448056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40" b="0">
                <a:solidFill>
                  <a:srgbClr val="AEC1D0"/>
                </a:solidFill>
                <a:latin typeface="Aptos"/>
              </a:rPr>
              <a:t>Conversational intake, live summarization, artifact handling, and triage.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2249424"/>
            <a:ext cx="5065776" cy="1024128"/>
          </a:xfrm>
          <a:prstGeom prst="roundRect">
            <a:avLst/>
          </a:prstGeom>
          <a:solidFill>
            <a:srgbClr val="102F4C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37376" y="2414016"/>
            <a:ext cx="29260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5FAFC"/>
                </a:solidFill>
                <a:latin typeface="Aptos"/>
              </a:rPr>
              <a:t>Cost and token race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37376" y="2724912"/>
            <a:ext cx="448056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40" b="0">
                <a:solidFill>
                  <a:srgbClr val="AEC1D0"/>
                </a:solidFill>
                <a:latin typeface="Aptos"/>
              </a:rPr>
              <a:t>Provider-neutral model comparison with cost, latency, tokens, and quality notes.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58368" y="3666744"/>
            <a:ext cx="5065776" cy="1024128"/>
          </a:xfrm>
          <a:prstGeom prst="roundRect">
            <a:avLst/>
          </a:prstGeom>
          <a:solidFill>
            <a:srgbClr val="102F4C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77824" y="3831335"/>
            <a:ext cx="29260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5FAFC"/>
                </a:solidFill>
                <a:latin typeface="Aptos"/>
              </a:rPr>
              <a:t>Semantic image search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77824" y="4142231"/>
            <a:ext cx="448056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40" b="0">
                <a:solidFill>
                  <a:srgbClr val="AEC1D0"/>
                </a:solidFill>
                <a:latin typeface="Aptos"/>
              </a:rPr>
              <a:t>CLIP-based search pattern for retrieval and visual data triage.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3666744"/>
            <a:ext cx="5065776" cy="1024128"/>
          </a:xfrm>
          <a:prstGeom prst="roundRect">
            <a:avLst/>
          </a:prstGeom>
          <a:solidFill>
            <a:srgbClr val="102F4C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37376" y="3831335"/>
            <a:ext cx="29260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F5FAFC"/>
                </a:solidFill>
                <a:latin typeface="Aptos"/>
              </a:rPr>
              <a:t>SAP/RCA lab pattern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37376" y="4142231"/>
            <a:ext cx="4480560" cy="3474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40" b="0">
                <a:solidFill>
                  <a:srgbClr val="AEC1D0"/>
                </a:solidFill>
                <a:latin typeface="Aptos"/>
              </a:rPr>
              <a:t>A review-ready root-cause-analysis workflow used as applied-AI evidence.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9808" y="5522976"/>
            <a:ext cx="10332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 b="1">
                <a:solidFill>
                  <a:srgbClr val="F0B44D"/>
                </a:solidFill>
                <a:latin typeface="Aptos"/>
              </a:rPr>
              <a:t>Important: ECSG presents these as prototypes and capability evidence. We do not claim awarded federal past performance where it does not exist.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6928" y="6446520"/>
            <a:ext cx="36576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80" b="1">
                <a:solidFill>
                  <a:srgbClr val="AEC1D0"/>
                </a:solidFill>
                <a:latin typeface="Aptos"/>
              </a:rPr>
              <a:t>Emerald Coast Systems Group, LLC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292840" y="6446520"/>
            <a:ext cx="32004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80" b="1">
                <a:solidFill>
                  <a:srgbClr val="AEC1D0"/>
                </a:solidFill>
                <a:latin typeface="Aptos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438912"/>
            <a:ext cx="6400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50" b="1">
                <a:solidFill>
                  <a:srgbClr val="40D6BC"/>
                </a:solidFill>
                <a:latin typeface="Aptos"/>
              </a:rPr>
              <a:t>HOW ECSG APPLIES 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786384"/>
            <a:ext cx="8138160" cy="7498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400" b="1">
                <a:solidFill>
                  <a:srgbClr val="F5FAFC"/>
                </a:solidFill>
                <a:latin typeface="Aptos Display"/>
              </a:rPr>
              <a:t>A practical path for buyers and prime teams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2057400"/>
            <a:ext cx="10241280" cy="658368"/>
          </a:xfrm>
          <a:prstGeom prst="roundRect">
            <a:avLst/>
          </a:prstGeom>
          <a:solidFill>
            <a:srgbClr val="0C2842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15568" y="2240280"/>
            <a:ext cx="256032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40D6BC"/>
                </a:solidFill>
                <a:latin typeface="Aptos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36192" y="2176272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50" b="1">
                <a:solidFill>
                  <a:srgbClr val="F5FAFC"/>
                </a:solidFill>
                <a:latin typeface="Aptos"/>
              </a:rPr>
              <a:t>Discovery walkthrough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60520" y="2176272"/>
            <a:ext cx="63550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50" b="0">
                <a:solidFill>
                  <a:srgbClr val="AEC1D0"/>
                </a:solidFill>
                <a:latin typeface="Aptos"/>
              </a:rPr>
              <a:t>Inspect the working demos and decide whether the pattern fits a mission workflow.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14400" y="2971800"/>
            <a:ext cx="10241280" cy="658368"/>
          </a:xfrm>
          <a:prstGeom prst="roundRect">
            <a:avLst/>
          </a:prstGeom>
          <a:solidFill>
            <a:srgbClr val="0C2842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15568" y="3154680"/>
            <a:ext cx="256032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40D6BC"/>
                </a:solidFill>
                <a:latin typeface="Aptos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36192" y="3090672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50" b="1">
                <a:solidFill>
                  <a:srgbClr val="F5FAFC"/>
                </a:solidFill>
                <a:latin typeface="Aptos"/>
              </a:rPr>
              <a:t>Scoped pilot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60520" y="3090672"/>
            <a:ext cx="63550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50" b="0">
                <a:solidFill>
                  <a:srgbClr val="AEC1D0"/>
                </a:solidFill>
                <a:latin typeface="Aptos"/>
              </a:rPr>
              <a:t>Define data boundaries, review responsibilities, acceptance criteria, and risk controls.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14400" y="3886200"/>
            <a:ext cx="10241280" cy="658368"/>
          </a:xfrm>
          <a:prstGeom prst="roundRect">
            <a:avLst/>
          </a:prstGeom>
          <a:solidFill>
            <a:srgbClr val="0C2842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15568" y="4069080"/>
            <a:ext cx="256032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40D6BC"/>
                </a:solidFill>
                <a:latin typeface="Aptos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36192" y="4005072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50" b="1">
                <a:solidFill>
                  <a:srgbClr val="F5FAFC"/>
                </a:solidFill>
                <a:latin typeface="Aptos"/>
              </a:rPr>
              <a:t>Integration support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60520" y="4005072"/>
            <a:ext cx="63550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50" b="0">
                <a:solidFill>
                  <a:srgbClr val="AEC1D0"/>
                </a:solidFill>
                <a:latin typeface="Aptos"/>
              </a:rPr>
              <a:t>Connect the workflow to existing systems, tickets, repositories, documents, or dashboards.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14400" y="4800600"/>
            <a:ext cx="10241280" cy="658368"/>
          </a:xfrm>
          <a:prstGeom prst="roundRect">
            <a:avLst/>
          </a:prstGeom>
          <a:solidFill>
            <a:srgbClr val="0C2842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15568" y="4983480"/>
            <a:ext cx="256032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>
                <a:solidFill>
                  <a:srgbClr val="40D6BC"/>
                </a:solidFill>
                <a:latin typeface="Aptos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4919472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50" b="1">
                <a:solidFill>
                  <a:srgbClr val="F5FAFC"/>
                </a:solidFill>
                <a:latin typeface="Aptos"/>
              </a:rPr>
              <a:t>Sustainment posture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60520" y="4919472"/>
            <a:ext cx="63550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50" b="0">
                <a:solidFill>
                  <a:srgbClr val="AEC1D0"/>
                </a:solidFill>
                <a:latin typeface="Aptos"/>
              </a:rPr>
              <a:t>Operate with documentation, runbooks, cost awareness, and accountable handoff.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6928" y="6446520"/>
            <a:ext cx="36576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80" b="1">
                <a:solidFill>
                  <a:srgbClr val="AEC1D0"/>
                </a:solidFill>
                <a:latin typeface="Aptos"/>
              </a:rPr>
              <a:t>Emerald Coast Systems Group, LLC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292840" y="6446520"/>
            <a:ext cx="32004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80" b="1">
                <a:solidFill>
                  <a:srgbClr val="AEC1D0"/>
                </a:solidFill>
                <a:latin typeface="Aptos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438912"/>
            <a:ext cx="6400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50" b="1">
                <a:solidFill>
                  <a:srgbClr val="40D6BC"/>
                </a:solidFill>
                <a:latin typeface="Aptos"/>
              </a:rPr>
              <a:t>REPRESENTATION GUARDRAILS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786384"/>
            <a:ext cx="8138160" cy="7498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400" b="1">
                <a:solidFill>
                  <a:srgbClr val="F5FAFC"/>
                </a:solidFill>
                <a:latin typeface="Aptos Display"/>
              </a:rPr>
              <a:t>Professional, accurate, and ready for due diligence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1248" y="2139696"/>
            <a:ext cx="5623560" cy="320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700"/>
              </a:spcAft>
              <a:defRPr sz="1400">
                <a:solidFill>
                  <a:srgbClr val="F5FAFC"/>
                </a:solidFill>
                <a:latin typeface="Aptos"/>
              </a:defRPr>
            </a:pPr>
            <a:r>
              <a:t>Brand-new small business, established June 3, 2026.</a:t>
            </a:r>
          </a:p>
          <a:p>
            <a:pPr>
              <a:spcAft>
                <a:spcPts val="700"/>
              </a:spcAft>
              <a:defRPr sz="1400">
                <a:solidFill>
                  <a:srgbClr val="F5FAFC"/>
                </a:solidFill>
                <a:latin typeface="Aptos"/>
              </a:defRPr>
            </a:pPr>
            <a:r>
              <a:t>SAM/UEI/CAGE, EDWOSB/WOSB, HUBZone, GSA MAS, and 8(a) are represented only as in progress or in process until awarded.</a:t>
            </a:r>
          </a:p>
          <a:p>
            <a:pPr>
              <a:spcAft>
                <a:spcPts val="700"/>
              </a:spcAft>
              <a:defRPr sz="1400">
                <a:solidFill>
                  <a:srgbClr val="F5FAFC"/>
                </a:solidFill>
                <a:latin typeface="Aptos"/>
              </a:defRPr>
            </a:pPr>
            <a:r>
              <a:t>Technical demos are prototypes running on ECSG-controlled infrastructure, not production federal systems.</a:t>
            </a:r>
          </a:p>
          <a:p>
            <a:pPr>
              <a:spcAft>
                <a:spcPts val="700"/>
              </a:spcAft>
              <a:defRPr sz="1400">
                <a:solidFill>
                  <a:srgbClr val="F5FAFC"/>
                </a:solidFill>
                <a:latin typeface="Aptos"/>
              </a:defRPr>
            </a:pPr>
            <a:r>
              <a:t>AI-assisted outputs remain subject to senior engineering review.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0" y="2176272"/>
            <a:ext cx="3611880" cy="2194560"/>
          </a:xfrm>
          <a:prstGeom prst="roundRect">
            <a:avLst/>
          </a:prstGeom>
          <a:solidFill>
            <a:srgbClr val="0C2842"/>
          </a:solidFill>
          <a:ln w="12700">
            <a:solidFill>
              <a:srgbClr val="536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607808" y="2487168"/>
            <a:ext cx="20116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40D6BC"/>
                </a:solidFill>
                <a:latin typeface="Aptos"/>
              </a:rPr>
              <a:t>ECSG position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07808" y="2907792"/>
            <a:ext cx="292608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700" b="1">
                <a:solidFill>
                  <a:srgbClr val="F5FAFC"/>
                </a:solidFill>
                <a:latin typeface="Aptos"/>
              </a:rPr>
              <a:t>Senior enterprise systems judgment, disciplined software delivery, and applied AI controls for bounded government technology problems.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07808" y="4800600"/>
            <a:ext cx="30175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50" b="1">
                <a:solidFill>
                  <a:srgbClr val="AEC1D0"/>
                </a:solidFill>
                <a:latin typeface="Aptos"/>
              </a:rPr>
              <a:t>info@emeraldcoastsystemsgroup.com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6928" y="6446520"/>
            <a:ext cx="365760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80" b="1">
                <a:solidFill>
                  <a:srgbClr val="AEC1D0"/>
                </a:solidFill>
                <a:latin typeface="Aptos"/>
              </a:rPr>
              <a:t>Emerald Coast Systems Group, LLC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292840" y="6446520"/>
            <a:ext cx="32004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880" b="1">
                <a:solidFill>
                  <a:srgbClr val="AEC1D0"/>
                </a:solidFill>
                <a:latin typeface="Aptos"/>
              </a:rPr>
              <a:t>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